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71" r:id="rId3"/>
    <p:sldId id="272" r:id="rId4"/>
    <p:sldId id="287" r:id="rId5"/>
    <p:sldId id="286" r:id="rId6"/>
    <p:sldId id="288" r:id="rId7"/>
    <p:sldId id="291" r:id="rId8"/>
    <p:sldId id="277" r:id="rId9"/>
    <p:sldId id="284" r:id="rId10"/>
    <p:sldId id="290" r:id="rId11"/>
    <p:sldId id="283" r:id="rId12"/>
    <p:sldId id="280" r:id="rId13"/>
    <p:sldId id="289" r:id="rId14"/>
    <p:sldId id="293" r:id="rId15"/>
    <p:sldId id="294" r:id="rId16"/>
    <p:sldId id="295" r:id="rId17"/>
    <p:sldId id="297" r:id="rId18"/>
    <p:sldId id="292" r:id="rId19"/>
    <p:sldId id="298" r:id="rId20"/>
    <p:sldId id="273" r:id="rId21"/>
    <p:sldId id="257" r:id="rId22"/>
    <p:sldId id="276" r:id="rId23"/>
    <p:sldId id="264" r:id="rId24"/>
    <p:sldId id="258" r:id="rId25"/>
    <p:sldId id="260" r:id="rId26"/>
    <p:sldId id="262" r:id="rId27"/>
    <p:sldId id="267" r:id="rId28"/>
    <p:sldId id="282" r:id="rId29"/>
    <p:sldId id="270" r:id="rId30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>
      <p:cViewPr varScale="1">
        <p:scale>
          <a:sx n="87" d="100"/>
          <a:sy n="87" d="100"/>
        </p:scale>
        <p:origin x="-10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2024.04.19.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szalkszentmarton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8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Közmeghallgatás</a:t>
            </a:r>
            <a:r>
              <a:rPr lang="hu-HU" sz="8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u-HU" sz="8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8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2024.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11E96780-CD53-C22A-63D0-C4EDF2A492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005064"/>
            <a:ext cx="1627233" cy="19888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546100">
              <a:schemeClr val="accent6">
                <a:lumMod val="50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0C755D65-CD48-FF04-A432-393D44B352D0}"/>
              </a:ext>
            </a:extLst>
          </p:cNvPr>
          <p:cNvSpPr txBox="1"/>
          <p:nvPr/>
        </p:nvSpPr>
        <p:spPr>
          <a:xfrm>
            <a:off x="611560" y="476672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Illegális hulladék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BAED5D1A-8980-FB56-C06B-5FBD6D5E9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25" y="200863"/>
            <a:ext cx="2678456" cy="326098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564F6CB9-7DE8-75D2-6A73-BF1A461C5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0" y="184839"/>
            <a:ext cx="2520005" cy="324416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F65B1D23-18DD-8EF1-6C50-56E46258E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31" y="1978159"/>
            <a:ext cx="3422794" cy="456372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24D0E516-3434-BACA-4018-CFFD96B0D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589" y="3286974"/>
            <a:ext cx="2678456" cy="3260982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AA257E3E-8943-A931-B5A5-F656229039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0" y="3143117"/>
            <a:ext cx="2549075" cy="33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94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725E86CD-C997-2867-DC2E-EEF0E1D3A0FB}"/>
              </a:ext>
            </a:extLst>
          </p:cNvPr>
          <p:cNvSpPr txBox="1"/>
          <p:nvPr/>
        </p:nvSpPr>
        <p:spPr>
          <a:xfrm>
            <a:off x="683568" y="33265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 évi közfoglalkoztatás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BFD18EED-84C0-E461-BE69-2B7EE6034954}"/>
              </a:ext>
            </a:extLst>
          </p:cNvPr>
          <p:cNvSpPr txBox="1"/>
          <p:nvPr/>
        </p:nvSpPr>
        <p:spPr>
          <a:xfrm>
            <a:off x="2267744" y="1124744"/>
            <a:ext cx="459025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STARTMUNKA PROGRAM</a:t>
            </a:r>
            <a:endParaRPr lang="hu-HU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541B3627-1382-2AF7-E283-A3DD8D49F2F9}"/>
              </a:ext>
            </a:extLst>
          </p:cNvPr>
          <p:cNvSpPr txBox="1"/>
          <p:nvPr/>
        </p:nvSpPr>
        <p:spPr>
          <a:xfrm>
            <a:off x="683568" y="1500296"/>
            <a:ext cx="734481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program időtartama</a:t>
            </a: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2024. 03.01. – 2025. 02. 28.</a:t>
            </a:r>
          </a:p>
          <a:p>
            <a:r>
              <a:rPr lang="hu-HU" sz="1400" b="1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program létszáma</a:t>
            </a: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18 fő</a:t>
            </a:r>
          </a:p>
          <a:p>
            <a:r>
              <a:rPr lang="hu-HU" sz="1400" b="1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program keretén belül tervezett feladatok:</a:t>
            </a:r>
            <a:endParaRPr lang="hu-HU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járda építése a Kádár utcában 1-10-ig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illegális hulladék összegyűjtése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parlagfű mentesítés</a:t>
            </a:r>
          </a:p>
          <a:p>
            <a:r>
              <a:rPr lang="hu-HU" sz="1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program keretén belül korlátozott számban ismét tudunk biztosítani a lakosság részére 1100 literes szemétgyűjtő edényt. </a:t>
            </a:r>
          </a:p>
          <a:p>
            <a:r>
              <a:rPr lang="hu-HU" sz="1400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program költsége</a:t>
            </a:r>
          </a:p>
          <a:p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Bérköltség:                                               31.236.108,-</a:t>
            </a:r>
          </a:p>
          <a:p>
            <a:r>
              <a:rPr lang="hu-H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Felhalmozási és működési költség:       3.323.432,-</a:t>
            </a:r>
          </a:p>
          <a:p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Összesen:                                                 </a:t>
            </a:r>
            <a:r>
              <a:rPr lang="hu-H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34.559.540,- Ft</a:t>
            </a:r>
          </a:p>
          <a:p>
            <a:endParaRPr lang="hu-HU" sz="1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u-H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HOSSZABB IDŐTARTAMÚ KÖZFOGLALKOZTATÁS</a:t>
            </a:r>
            <a:endParaRPr lang="hu-HU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hu-HU" sz="1400" b="1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program időtartama</a:t>
            </a: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2024. 03.01. – 2025. 08. 31.</a:t>
            </a:r>
          </a:p>
          <a:p>
            <a:r>
              <a:rPr lang="hu-HU" sz="1400" b="1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program létszáma</a:t>
            </a: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4 fő</a:t>
            </a:r>
          </a:p>
          <a:p>
            <a:r>
              <a:rPr lang="hu-HU" sz="1400" b="1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program keretén belül tervezett feladatok:</a:t>
            </a:r>
            <a:endParaRPr lang="hu-HU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takarítási feladatok a Művelődési Házban és a Petőfi Sándor Emlékkiállítás épületében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konyhai kisegítői feladatok Polgármesteri Hivatal konyháján ismert nevén az iskola konyháján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porta szolgálat a Művelődési házban</a:t>
            </a:r>
          </a:p>
          <a:p>
            <a:r>
              <a:rPr lang="hu-HU" sz="1400" b="1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program költsége: (</a:t>
            </a:r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csak bérköltséget tartalmaz)  </a:t>
            </a:r>
          </a:p>
          <a:p>
            <a:r>
              <a:rPr lang="hu-H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hu-H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3 409 704,- Ft</a:t>
            </a:r>
          </a:p>
          <a:p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18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CC896861-1B22-A79B-1F29-0812FED49E03}"/>
              </a:ext>
            </a:extLst>
          </p:cNvPr>
          <p:cNvSpPr txBox="1"/>
          <p:nvPr/>
        </p:nvSpPr>
        <p:spPr>
          <a:xfrm>
            <a:off x="2627784" y="47667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Rezsicsökkentés</a:t>
            </a:r>
          </a:p>
        </p:txBody>
      </p:sp>
      <p:pic>
        <p:nvPicPr>
          <p:cNvPr id="1026" name="Picture 2" descr="Nagy lehet a baj, ha már 18 fokos épületekkel készülünk a télre - De  kibírható-e ez a hőmérséklet? - Portfolio.hu">
            <a:extLst>
              <a:ext uri="{FF2B5EF4-FFF2-40B4-BE49-F238E27FC236}">
                <a16:creationId xmlns:a16="http://schemas.microsoft.com/office/drawing/2014/main" xmlns="" id="{2D6EF736-131F-1FB2-F119-FE9AB3C93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32" y="1836817"/>
            <a:ext cx="2383200" cy="13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C539566-AAEE-CA34-6C95-7CB3C044BC1B}"/>
              </a:ext>
            </a:extLst>
          </p:cNvPr>
          <p:cNvSpPr txBox="1"/>
          <p:nvPr/>
        </p:nvSpPr>
        <p:spPr>
          <a:xfrm>
            <a:off x="467544" y="1484784"/>
            <a:ext cx="4248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pPr marL="285750" indent="-285750">
              <a:buFontTx/>
              <a:buChar char="-"/>
            </a:pPr>
            <a:r>
              <a:rPr lang="hu-HU" u="sng" dirty="0"/>
              <a:t>Múzeum:</a:t>
            </a:r>
            <a:r>
              <a:rPr lang="hu-HU" dirty="0"/>
              <a:t> a felújítás miatt zárva tartott. Március 1-el nyitottunk. A falak folyamatosan száradnak. (vízszigetelés)</a:t>
            </a:r>
          </a:p>
          <a:p>
            <a:r>
              <a:rPr lang="hu-HU" dirty="0"/>
              <a:t> </a:t>
            </a:r>
          </a:p>
          <a:p>
            <a:pPr marL="285750" indent="-285750">
              <a:buFontTx/>
              <a:buChar char="-"/>
            </a:pPr>
            <a:r>
              <a:rPr lang="hu-HU" u="sng" dirty="0"/>
              <a:t>Művelődési ház, Könyvtár</a:t>
            </a:r>
            <a:r>
              <a:rPr lang="hu-HU" dirty="0"/>
              <a:t>: a tornaórák miatt zavartalanul működött. A Magyar Falus fejlesztésnek köszönhető új kazán gazdaságosan, jól működik. 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u="sng" dirty="0"/>
              <a:t>Polgármesteri Hivatal: </a:t>
            </a:r>
            <a:r>
              <a:rPr lang="hu-HU" dirty="0"/>
              <a:t>a vegyes tüzelésű kazánt fával fűtjük. Hétvégén kihűlik az épület, de általában keddre már eléri a 21 Celsiust. </a:t>
            </a:r>
          </a:p>
        </p:txBody>
      </p:sp>
      <p:pic>
        <p:nvPicPr>
          <p:cNvPr id="1030" name="Picture 6" descr="Friss felmérés: csak a lakosság 15 százalékát nem érinti a rezsicsökkentés részleges eltörlése">
            <a:extLst>
              <a:ext uri="{FF2B5EF4-FFF2-40B4-BE49-F238E27FC236}">
                <a16:creationId xmlns:a16="http://schemas.microsoft.com/office/drawing/2014/main" xmlns="" id="{F0E15BAA-E06B-7DC1-7619-D2649FF8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41" y="4077072"/>
            <a:ext cx="345638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600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F4090C5-B134-0C6E-3889-957BF4CF1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4" y="2492896"/>
            <a:ext cx="7173952" cy="403534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690C31C8-480F-D885-25A2-8C218F5E307F}"/>
              </a:ext>
            </a:extLst>
          </p:cNvPr>
          <p:cNvSpPr txBox="1"/>
          <p:nvPr/>
        </p:nvSpPr>
        <p:spPr>
          <a:xfrm>
            <a:off x="1259632" y="476672"/>
            <a:ext cx="662473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Rezsicsökkentés képekben </a:t>
            </a:r>
          </a:p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beruházások révén nemcsak megszépülnek a közintézmények </a:t>
            </a:r>
          </a:p>
          <a:p>
            <a:pPr algn="ctr"/>
            <a:endParaRPr lang="hu-HU" sz="1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hu-H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Óvoda, minibölcsőde: </a:t>
            </a:r>
          </a:p>
          <a:p>
            <a:endParaRPr lang="hu-HU" sz="2800" dirty="0"/>
          </a:p>
          <a:p>
            <a:r>
              <a:rPr lang="hu-HU" sz="2800" dirty="0"/>
              <a:t>	 	</a:t>
            </a:r>
            <a:endParaRPr lang="hu-H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5FA670A5-78B9-DC43-63AB-77B5408AE954}"/>
              </a:ext>
            </a:extLst>
          </p:cNvPr>
          <p:cNvSpPr txBox="1"/>
          <p:nvPr/>
        </p:nvSpPr>
        <p:spPr>
          <a:xfrm>
            <a:off x="2288540" y="2695416"/>
            <a:ext cx="4577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31304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70C7567-4E25-E0A7-D9E4-2E7171AEF7E3}"/>
              </a:ext>
            </a:extLst>
          </p:cNvPr>
          <p:cNvSpPr txBox="1"/>
          <p:nvPr/>
        </p:nvSpPr>
        <p:spPr>
          <a:xfrm>
            <a:off x="1835696" y="225016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 évi rendezvények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0E858FD-59B5-19FF-FB7B-F848E6048C0C}"/>
              </a:ext>
            </a:extLst>
          </p:cNvPr>
          <p:cNvSpPr txBox="1"/>
          <p:nvPr/>
        </p:nvSpPr>
        <p:spPr>
          <a:xfrm>
            <a:off x="362068" y="849452"/>
            <a:ext cx="7868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Január: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Petőfi Sándor születésnapja  - Baráti kör,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Vándorkiállítás – Petőfi busz. 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Február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mackónap, télbúcsúztató KISZEBÁB égetés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Művelődési ház szervezésében óvodai, iskola programok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önkormányzati finanszírozással </a:t>
            </a:r>
          </a:p>
          <a:p>
            <a:endParaRPr lang="hu-H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Március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nemzeti ünnep: az általános iskolások műsora,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koszorúzás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Petőfi nap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Április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húsvét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/>
              <a:t>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B612226-C8B0-ADB7-8CE9-31A93B65E3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94" y="180751"/>
            <a:ext cx="1559630" cy="220486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A9392736-0799-5964-9B45-ACFB921B1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85" y="1595985"/>
            <a:ext cx="2158563" cy="1618922"/>
          </a:xfrm>
          <a:prstGeom prst="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BDD94474-E59C-263F-FD37-285859E2AB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48" y="3139761"/>
            <a:ext cx="1944216" cy="145816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CF1C9536-5EB5-72B5-C9AF-25C9FE7BD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19" y="3111364"/>
            <a:ext cx="1545636" cy="2060848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xmlns="" id="{CD628944-D2DF-5E6C-D06D-578C6FC77C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39" y="3790909"/>
            <a:ext cx="1944216" cy="2592288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58281E1E-3DB3-83C4-A14E-29652D19A8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86" y="3114315"/>
            <a:ext cx="1393824" cy="197273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37D193A3-DCFB-F6F3-5994-B3176FE0B8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0" y="4365104"/>
            <a:ext cx="1299798" cy="19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4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48548D06-BCC1-5DAE-28B1-60110C8CE0FB}"/>
              </a:ext>
            </a:extLst>
          </p:cNvPr>
          <p:cNvSpPr txBox="1"/>
          <p:nvPr/>
        </p:nvSpPr>
        <p:spPr>
          <a:xfrm>
            <a:off x="414320" y="1124744"/>
            <a:ext cx="754205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Május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majális, néptánc fesztivál, pünkösdi forgatag, tűzoltók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Június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trianoni megemlékezés, iskolai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TarkaBarka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támogatása (sátor, tombola), Múzeumok Éjszakája</a:t>
            </a:r>
          </a:p>
          <a:p>
            <a:r>
              <a:rPr lang="hu-HU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Szalkszentmárton Község Önkormányzata </a:t>
            </a:r>
            <a:r>
              <a:rPr lang="hu-H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12/2023 (V.11.)</a:t>
            </a:r>
            <a:r>
              <a:rPr lang="hu-H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hu-H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rendelete </a:t>
            </a:r>
          </a:p>
          <a:p>
            <a:r>
              <a:rPr lang="hu-H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hatályba lépett. </a:t>
            </a:r>
          </a:p>
          <a:p>
            <a:r>
              <a:rPr lang="hu-H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köztisztaság fenntartásáról és a közösségi együttélés alapvető szabályairól”</a:t>
            </a:r>
            <a:endParaRPr lang="hu-H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Július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Polgárőr Község 2023. cím</a:t>
            </a:r>
          </a:p>
          <a:p>
            <a:pPr algn="l"/>
            <a:r>
              <a:rPr lang="hu-H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2016. után ismét Szalkszentmárton kapta a</a:t>
            </a:r>
          </a:p>
          <a:p>
            <a:pPr algn="l"/>
            <a:r>
              <a:rPr lang="hu-HU" b="1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Polgárőr Község </a:t>
            </a:r>
            <a:r>
              <a:rPr lang="hu-H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címet. </a:t>
            </a:r>
            <a:r>
              <a:rPr lang="hu-HU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Büszkék vagyunk!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D21A4DE3-07C3-A59C-2457-7A3E55438186}"/>
              </a:ext>
            </a:extLst>
          </p:cNvPr>
          <p:cNvSpPr txBox="1"/>
          <p:nvPr/>
        </p:nvSpPr>
        <p:spPr>
          <a:xfrm>
            <a:off x="2195736" y="260648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 évi rendezvények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9091004D-571D-2B4B-5A2D-D201C0F4C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7" y="1494096"/>
            <a:ext cx="1164929" cy="164687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2886084D-98E0-F79A-C1A0-10BCD08A7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0000">
            <a:off x="2501992" y="1712356"/>
            <a:ext cx="1517495" cy="113812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0D2CDD3A-3C67-44B1-C276-7440D3FB0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96" y="1514219"/>
            <a:ext cx="1150039" cy="162674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ACCE2F5C-65E3-DDC4-58F7-9D7BF9811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60" y="1452944"/>
            <a:ext cx="1193106" cy="168802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60BBFE7A-218D-953C-A790-790CA1435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25885"/>
            <a:ext cx="1653276" cy="233725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xmlns="" id="{9B81A73F-9C1D-AC16-910D-B3947BE371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34852"/>
            <a:ext cx="3456384" cy="1555429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09E418E3-4393-A01B-2017-BE8935DEB1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43" y="4745633"/>
            <a:ext cx="2039845" cy="15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93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5FB085FC-699A-F15D-6BF0-D85895212884}"/>
              </a:ext>
            </a:extLst>
          </p:cNvPr>
          <p:cNvSpPr txBox="1"/>
          <p:nvPr/>
        </p:nvSpPr>
        <p:spPr>
          <a:xfrm>
            <a:off x="251520" y="1061447"/>
            <a:ext cx="660648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Augusztus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Tűzoltó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habparty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Falunap, színház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Szeptember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Október –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aradi megemlékezés, Jégverem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felújítást követő átadása –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Leader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863477A7-49E3-4FF7-E4CA-1600235AFC5E}"/>
              </a:ext>
            </a:extLst>
          </p:cNvPr>
          <p:cNvSpPr txBox="1"/>
          <p:nvPr/>
        </p:nvSpPr>
        <p:spPr>
          <a:xfrm>
            <a:off x="1115616" y="196360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 évi rendezvények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2D6754A5-B6AE-B18A-D5A6-BBF1DEF73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50" y="854439"/>
            <a:ext cx="1781916" cy="252028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E2AF2BB6-10D7-0456-E267-8D6CF8018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24" y="2756202"/>
            <a:ext cx="2747797" cy="206084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55371296-8ED5-77DA-CC0B-04DEC6B33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84" y="50447"/>
            <a:ext cx="1993485" cy="281820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ED799D8E-D02C-62CC-A169-2EA574026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39" y="1735084"/>
            <a:ext cx="1498555" cy="211950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2A12B9E5-031E-4F33-0195-B12C2493C2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10774"/>
            <a:ext cx="1610696" cy="225587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C987140E-1A9F-DE7E-9050-2C79B6F12A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09" y="4449510"/>
            <a:ext cx="1703667" cy="240849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xmlns="" id="{9926E23A-CA5A-F3F2-94F4-F46F4003F8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7" y="4468406"/>
            <a:ext cx="3890355" cy="24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11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5FB085FC-699A-F15D-6BF0-D85895212884}"/>
              </a:ext>
            </a:extLst>
          </p:cNvPr>
          <p:cNvSpPr txBox="1"/>
          <p:nvPr/>
        </p:nvSpPr>
        <p:spPr>
          <a:xfrm>
            <a:off x="277272" y="935712"/>
            <a:ext cx="66064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Mindenszentek, Márton nap</a:t>
            </a:r>
          </a:p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adventi ablakkereső – katolikus egyház, önkormányzat Facebook, adventi vásár – 2 alkalommal, az egyik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Leader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tűzoltó rendezvény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863477A7-49E3-4FF7-E4CA-1600235AFC5E}"/>
              </a:ext>
            </a:extLst>
          </p:cNvPr>
          <p:cNvSpPr txBox="1"/>
          <p:nvPr/>
        </p:nvSpPr>
        <p:spPr>
          <a:xfrm>
            <a:off x="1115616" y="196360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 évi rendezvények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2991C472-03AA-4287-CBF4-5DD12CD7C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32" y="549560"/>
            <a:ext cx="839899" cy="118737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8B7B8DF4-622B-F3A2-C11F-87D5F9761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7345"/>
            <a:ext cx="1438994" cy="203432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64EE6B5B-0820-A55F-FE19-B791012EE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2017"/>
            <a:ext cx="1982263" cy="2233042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17FD6200-FAB7-2E07-0294-2A43EB951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6" y="2223394"/>
            <a:ext cx="1759526" cy="2346034"/>
          </a:xfrm>
          <a:prstGeom prst="rect">
            <a:avLst/>
          </a:prstGeom>
          <a:scene3d>
            <a:camera prst="orthographicFront">
              <a:rot lat="0" lon="0" rev="1500000"/>
            </a:camera>
            <a:lightRig rig="threePt" dir="t"/>
          </a:scene3d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xmlns="" id="{06E4B2C5-BEB8-90B8-400F-D74A6A656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87" y="2255983"/>
            <a:ext cx="1658646" cy="2346034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A489CFD4-DB77-8FA1-7D91-F19201FA3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909" y="3116950"/>
            <a:ext cx="2617584" cy="1763039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xmlns="" id="{7B758BA1-60EC-EDF2-6CC9-1D48E8930967}"/>
              </a:ext>
            </a:extLst>
          </p:cNvPr>
          <p:cNvSpPr txBox="1"/>
          <p:nvPr/>
        </p:nvSpPr>
        <p:spPr>
          <a:xfrm>
            <a:off x="2123728" y="1769924"/>
            <a:ext cx="6911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spc="-1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Falukarácsony</a:t>
            </a: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xmlns="" id="{21F56204-DA31-24C1-07E5-E2E1DA69A7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24" y="4602017"/>
            <a:ext cx="2611135" cy="2222545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xmlns="" id="{4BA98C2C-CAD6-D665-AC06-4356B134BF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57" y="1807808"/>
            <a:ext cx="2611135" cy="172885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xmlns="" id="{02250B3B-4A3A-C20D-1A65-1A91378FE3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73" y="2814177"/>
            <a:ext cx="2481349" cy="3474720"/>
          </a:xfrm>
          <a:prstGeom prst="rect">
            <a:avLst/>
          </a:prstGeom>
          <a:effectLst>
            <a:glow rad="508000">
              <a:schemeClr val="accent6">
                <a:satMod val="175000"/>
                <a:alpha val="44000"/>
              </a:schemeClr>
            </a:glow>
          </a:effectLst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xmlns="" id="{FD43A7E4-BFFE-DEB7-702B-2FF7B9EF5057}"/>
              </a:ext>
            </a:extLst>
          </p:cNvPr>
          <p:cNvSpPr txBox="1"/>
          <p:nvPr/>
        </p:nvSpPr>
        <p:spPr>
          <a:xfrm>
            <a:off x="6210419" y="2181666"/>
            <a:ext cx="282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Járműves</a:t>
            </a:r>
            <a:r>
              <a:rPr lang="hu-HU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felvonulás</a:t>
            </a:r>
          </a:p>
        </p:txBody>
      </p:sp>
    </p:spTree>
    <p:extLst>
      <p:ext uri="{BB962C8B-B14F-4D97-AF65-F5344CB8AC3E}">
        <p14:creationId xmlns:p14="http://schemas.microsoft.com/office/powerpoint/2010/main" val="1412920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912BE905-2195-3409-8DFD-E7B75D98CDF3}"/>
              </a:ext>
            </a:extLst>
          </p:cNvPr>
          <p:cNvSpPr txBox="1"/>
          <p:nvPr/>
        </p:nvSpPr>
        <p:spPr>
          <a:xfrm>
            <a:off x="1835696" y="235680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Parkolás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6CDF06C3-78B9-2F37-76C0-B6DC2531B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35961"/>
            <a:ext cx="2943927" cy="364502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9B23A5CF-9ED6-E813-6D04-62FF537ED14B}"/>
              </a:ext>
            </a:extLst>
          </p:cNvPr>
          <p:cNvSpPr txBox="1"/>
          <p:nvPr/>
        </p:nvSpPr>
        <p:spPr>
          <a:xfrm>
            <a:off x="536200" y="1340768"/>
            <a:ext cx="392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Katona bolt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B6CC6857-53DC-E9B0-DE94-EB88B3622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95" y="1878553"/>
            <a:ext cx="2649924" cy="353323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436DD4BA-1643-90F1-EE3C-E29F3D5AE3F9}"/>
              </a:ext>
            </a:extLst>
          </p:cNvPr>
          <p:cNvSpPr txBox="1"/>
          <p:nvPr/>
        </p:nvSpPr>
        <p:spPr>
          <a:xfrm>
            <a:off x="5436096" y="1340768"/>
            <a:ext cx="284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Iskola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xmlns="" id="{454A7766-CAB7-80FA-6E25-A17EA548D7C5}"/>
              </a:ext>
            </a:extLst>
          </p:cNvPr>
          <p:cNvCxnSpPr/>
          <p:nvPr/>
        </p:nvCxnSpPr>
        <p:spPr>
          <a:xfrm flipH="1">
            <a:off x="7572889" y="3024624"/>
            <a:ext cx="471459" cy="86409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xmlns="" id="{ACC18E8A-0726-C65F-9F3C-DDBA6DD580FB}"/>
              </a:ext>
            </a:extLst>
          </p:cNvPr>
          <p:cNvCxnSpPr/>
          <p:nvPr/>
        </p:nvCxnSpPr>
        <p:spPr>
          <a:xfrm flipH="1">
            <a:off x="2685339" y="2448560"/>
            <a:ext cx="1206968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04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DFD05FF9-643F-AE80-5040-94D679626FF8}"/>
              </a:ext>
            </a:extLst>
          </p:cNvPr>
          <p:cNvSpPr txBox="1"/>
          <p:nvPr/>
        </p:nvSpPr>
        <p:spPr>
          <a:xfrm>
            <a:off x="1691680" y="40466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Ebek - kutyatartók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05270D03-0885-8C84-B5A8-675E671BF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9439"/>
            <a:ext cx="3744416" cy="529567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BB1C7249-7167-6C0C-68FC-0F9227955170}"/>
              </a:ext>
            </a:extLst>
          </p:cNvPr>
          <p:cNvSpPr txBox="1"/>
          <p:nvPr/>
        </p:nvSpPr>
        <p:spPr>
          <a:xfrm>
            <a:off x="4139952" y="908720"/>
            <a:ext cx="46085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Felelős állattartás?</a:t>
            </a:r>
          </a:p>
          <a:p>
            <a:pPr algn="just"/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 Falu programból volt lehetőségünk ivartalanítást finanszírozni. Sokan örültek a lehetőségnek, de nagyon sok visszalépő volt. A kutyát a műtétet megelőzően be kellett zárni, szállítani (bár volt ahol az állatorvos ezt megoldotta), a gyógyulását figyelemmel kísérni, kontroll vizsgálatra vinni.  </a:t>
            </a:r>
          </a:p>
          <a:p>
            <a:pPr algn="just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Bármennyire szelíd egy kutya, akkor sem sétálhat az utcán póráz nélkül! Főként nem a gazda nélkül!</a:t>
            </a:r>
          </a:p>
          <a:p>
            <a:pPr algn="just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ebek befogása és elszállítása jelentős költséget jelent az önkormányzatnak. </a:t>
            </a:r>
          </a:p>
          <a:p>
            <a:pPr algn="just"/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Közintézménybe csak vakvezető és segítőkutya hozható!</a:t>
            </a:r>
          </a:p>
          <a:p>
            <a:pPr algn="just"/>
            <a:endParaRPr lang="hu-H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7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0348D2C-07EE-7604-7F58-B341020B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Közmeghallgatás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2024. 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xmlns="" id="{BCD14AD9-0718-57B7-3BB7-231F3D81E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771554"/>
            <a:ext cx="3785616" cy="2801112"/>
          </a:xfr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32BE0BE3-38C4-A10E-4ED7-58079BFFF5B8}"/>
              </a:ext>
            </a:extLst>
          </p:cNvPr>
          <p:cNvSpPr txBox="1"/>
          <p:nvPr/>
        </p:nvSpPr>
        <p:spPr>
          <a:xfrm>
            <a:off x="457200" y="1124744"/>
            <a:ext cx="7859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hu-H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közmeghallgatás</a:t>
            </a:r>
            <a:r>
              <a:rPr lang="hu-H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egy </a:t>
            </a:r>
            <a:r>
              <a:rPr lang="hu-H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speciális helyi fórum</a:t>
            </a:r>
            <a:r>
              <a:rPr lang="hu-H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ahol a helyi lakosság és a helyi szervezetek közügyeket érintő kérdéseket tehetnek fel és javaslatokkal élhetnek. Az elhangzott kérdéseket és javaslatokat az önkormányzati szervek meghallgatják és válaszolnak azokra. </a:t>
            </a:r>
          </a:p>
          <a:p>
            <a:pPr algn="just" fontAlgn="base"/>
            <a:endParaRPr lang="hu-HU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hu-H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közmeghallgatás</a:t>
            </a:r>
            <a:r>
              <a:rPr lang="hu-H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tehát egy speciális lakossági fórumnak is tekinthető, ahol </a:t>
            </a:r>
            <a:r>
              <a:rPr lang="hu-H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kétirányú</a:t>
            </a:r>
            <a:r>
              <a:rPr lang="hu-H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kommunikáció</a:t>
            </a:r>
            <a:r>
              <a:rPr lang="hu-H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jöhet létre  </a:t>
            </a:r>
            <a:r>
              <a:rPr lang="hu-H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helyi lakosok, szervezetek és a helyi döntéshozók között</a:t>
            </a:r>
            <a:r>
              <a:rPr lang="hu-H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353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E0E3E62-1118-3E21-187B-13C98204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274638"/>
            <a:ext cx="8211820" cy="778098"/>
          </a:xfrm>
        </p:spPr>
        <p:txBody>
          <a:bodyPr/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Fejlesztések- gyalogátkelő 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C8509EA8-2CC7-9856-C766-324925C20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60" y="1196752"/>
            <a:ext cx="8229600" cy="48860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2022-ben kb. 3,5 millió forintból létesült a Közút kezelésében lévő 5213-as útra önkormányzat beruházásból. A forgalomba helyezésre nem került sor, mert további fejlesztés szükséges: közvilágítás megerősítése.  A szerződéskötés megtörtént, így május végére megerősítik a Petőfi téri gyalogátkelő körüli közvilágítást. Kb. 2,8 millió forint. </a:t>
            </a:r>
          </a:p>
        </p:txBody>
      </p:sp>
      <p:pic>
        <p:nvPicPr>
          <p:cNvPr id="5" name="Picture 2" descr="Nem érhető el leírás a fényképhez.">
            <a:extLst>
              <a:ext uri="{FF2B5EF4-FFF2-40B4-BE49-F238E27FC236}">
                <a16:creationId xmlns:a16="http://schemas.microsoft.com/office/drawing/2014/main" xmlns="" id="{C651F389-F620-48DB-9B91-10B74763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6" y="4437112"/>
            <a:ext cx="4618856" cy="20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lágítástechnikai Társaság - Új jogi tagot üdvözlünk!">
            <a:extLst>
              <a:ext uri="{FF2B5EF4-FFF2-40B4-BE49-F238E27FC236}">
                <a16:creationId xmlns:a16="http://schemas.microsoft.com/office/drawing/2014/main" xmlns="" id="{7C2514C4-BC64-9D99-841D-2C036FF0C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590" y="496302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367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983121" y="3604919"/>
            <a:ext cx="3306261" cy="944512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           </a:t>
            </a:r>
            <a:br>
              <a:rPr lang="hu-HU" b="1" dirty="0"/>
            </a:br>
            <a:endParaRPr lang="hu-HU" sz="22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59336" y="1217582"/>
            <a:ext cx="7918648" cy="2232248"/>
          </a:xfrm>
        </p:spPr>
        <p:txBody>
          <a:bodyPr>
            <a:noAutofit/>
          </a:bodyPr>
          <a:lstStyle/>
          <a:p>
            <a:pPr algn="just"/>
            <a:r>
              <a:rPr lang="hu-HU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2023. évi költéségvetési forrás: 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447 db lámpatest cseréje történt meg a településen energiahatékony és költséghatékony LED lámpatestekre 46,4 millió forint értékben. </a:t>
            </a: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9E6C20B7-4156-5D8F-EE13-0ECB4EF622FF}"/>
              </a:ext>
            </a:extLst>
          </p:cNvPr>
          <p:cNvSpPr txBox="1"/>
          <p:nvPr/>
        </p:nvSpPr>
        <p:spPr>
          <a:xfrm>
            <a:off x="613792" y="216992"/>
            <a:ext cx="7918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Önkormányzati költségvetésből </a:t>
            </a:r>
          </a:p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megvalósuló fejlesztések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31829352-EBCA-EF4E-3EBF-A3A9D39A8D1A}"/>
              </a:ext>
            </a:extLst>
          </p:cNvPr>
          <p:cNvSpPr txBox="1"/>
          <p:nvPr/>
        </p:nvSpPr>
        <p:spPr>
          <a:xfrm>
            <a:off x="1189836" y="1277377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V-TAC Kerti lámpatest 2xE27, IP44">
            <a:extLst>
              <a:ext uri="{FF2B5EF4-FFF2-40B4-BE49-F238E27FC236}">
                <a16:creationId xmlns:a16="http://schemas.microsoft.com/office/drawing/2014/main" xmlns="" id="{6D4FD838-3003-EE77-5CE5-6653D3CF15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4" descr="V-TAC Kerti lámpatest 2xE27, IP44">
            <a:extLst>
              <a:ext uri="{FF2B5EF4-FFF2-40B4-BE49-F238E27FC236}">
                <a16:creationId xmlns:a16="http://schemas.microsoft.com/office/drawing/2014/main" xmlns="" id="{78C7E3D2-7218-0618-0C59-DC17A94C13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8" name="Picture 6" descr="30W LED közvilágítás Samsung chip 4000K - PRO21537 V-TAC - V">
            <a:extLst>
              <a:ext uri="{FF2B5EF4-FFF2-40B4-BE49-F238E27FC236}">
                <a16:creationId xmlns:a16="http://schemas.microsoft.com/office/drawing/2014/main" xmlns="" id="{BB79C6D3-AC9D-0897-136F-D17A670B9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39" y="1851793"/>
            <a:ext cx="2191354" cy="219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ilágítástechnikai Társaság - Új jogi tagot üdvözlünk!">
            <a:extLst>
              <a:ext uri="{FF2B5EF4-FFF2-40B4-BE49-F238E27FC236}">
                <a16:creationId xmlns:a16="http://schemas.microsoft.com/office/drawing/2014/main" xmlns="" id="{D19FBBFD-00B6-33CC-F4A2-9EDF0DD0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72" y="2990773"/>
            <a:ext cx="2336017" cy="122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798E6083-CF11-52B8-8452-6E9A350E9C1B}"/>
              </a:ext>
            </a:extLst>
          </p:cNvPr>
          <p:cNvSpPr txBox="1"/>
          <p:nvPr/>
        </p:nvSpPr>
        <p:spPr>
          <a:xfrm>
            <a:off x="359336" y="2420888"/>
            <a:ext cx="49327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2024. évi költségvetési keret terhére:</a:t>
            </a:r>
          </a:p>
          <a:p>
            <a:endParaRPr lang="hu-H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Útfelújítás:</a:t>
            </a:r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Béke utca 51-es felőli része,</a:t>
            </a:r>
          </a:p>
          <a:p>
            <a:pPr marL="742950" lvl="1" indent="-285750">
              <a:buFontTx/>
              <a:buChar char="-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Kertész utca</a:t>
            </a:r>
          </a:p>
          <a:p>
            <a:pPr marL="742950" lvl="1" indent="-285750">
              <a:buFontTx/>
              <a:buChar char="-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Zrínyi utca Fő út felől kezdve</a:t>
            </a:r>
          </a:p>
          <a:p>
            <a:pPr marL="742950" lvl="1" indent="-285750">
              <a:buFontTx/>
              <a:buChar char="-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Tx/>
              <a:buChar char="-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Közbeszerzés indítása április elején, várható szerződéskötés és kivitelezés: május-június</a:t>
            </a:r>
          </a:p>
          <a:p>
            <a:pPr lvl="1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(korábban kettő alkalommal nem nyert a Zrínyi a Belügyminisztérium önkormányzati fejlesztések pályázatán, tavaly pedig a Magyar Falu program Béke utca került tartaléklistára.)</a:t>
            </a:r>
          </a:p>
          <a:p>
            <a:endParaRPr lang="hu-H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8943CA83-20FA-D198-3850-CA51D43BA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07" y="4374155"/>
            <a:ext cx="2755458" cy="206659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CFC3A553-9104-AAD7-87A9-0517139A7581}"/>
              </a:ext>
            </a:extLst>
          </p:cNvPr>
          <p:cNvSpPr txBox="1"/>
          <p:nvPr/>
        </p:nvSpPr>
        <p:spPr>
          <a:xfrm>
            <a:off x="1979712" y="476672"/>
            <a:ext cx="4878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Játszóterek, sportpark</a:t>
            </a:r>
            <a:endParaRPr lang="hu-H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E7C751C8-3144-E85D-DCB5-4111C38CA430}"/>
              </a:ext>
            </a:extLst>
          </p:cNvPr>
          <p:cNvSpPr txBox="1"/>
          <p:nvPr/>
        </p:nvSpPr>
        <p:spPr>
          <a:xfrm>
            <a:off x="494551" y="1196752"/>
            <a:ext cx="8151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Falu program beadott pályázat: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Hősök tere játszótérre két új hintaállvány bébihintával és laphintával + </a:t>
            </a:r>
            <a:r>
              <a:rPr lang="hu-H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csúszdás bástya kicsiknek és padok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F88C35E-00EE-5660-5C3B-0CA4A9D9D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3" y="1904638"/>
            <a:ext cx="2459211" cy="184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9739D768-DD4D-AE84-4F71-67D255CF3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017" y="1853548"/>
            <a:ext cx="1915393" cy="1915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6E84F128-B066-894C-836F-DA0B6F627C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60" y="1871128"/>
            <a:ext cx="1876066" cy="18760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F9BE0B42-284D-61E0-ACFB-F86816B7A633}"/>
              </a:ext>
            </a:extLst>
          </p:cNvPr>
          <p:cNvSpPr txBox="1"/>
          <p:nvPr/>
        </p:nvSpPr>
        <p:spPr>
          <a:xfrm>
            <a:off x="494551" y="3747194"/>
            <a:ext cx="81510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Sokan használják a játszóteret, folyamatos fejlesztésre és ellenőrzésre van szükség. Vannak olyan feladatok, amelyeket meg tudunk oldani, de nem mindent. Játszótéri eszközök felújítására és ellenőrzésére szakosodott céggel vettük fel a kapcsolatot. A tárgyalás folyamatban van. </a:t>
            </a:r>
          </a:p>
          <a:p>
            <a:endParaRPr lang="hu-H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Sportpark: 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tanúsítvány megújítása megtörtént, mely 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évre szól. Műanyag részek pótlását folyamatosan 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végezzük. 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973EE712-E891-D13F-96A2-C19FD7AC92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54" y="4953363"/>
            <a:ext cx="2538945" cy="1903674"/>
          </a:xfrm>
          <a:prstGeom prst="rect">
            <a:avLst/>
          </a:prstGeom>
        </p:spPr>
      </p:pic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xmlns="" id="{711A5F5F-6671-7C4D-CA18-3C3A84EDC827}"/>
              </a:ext>
            </a:extLst>
          </p:cNvPr>
          <p:cNvCxnSpPr/>
          <p:nvPr/>
        </p:nvCxnSpPr>
        <p:spPr>
          <a:xfrm>
            <a:off x="6106663" y="4725144"/>
            <a:ext cx="751337" cy="9361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xmlns="" id="{2411A413-45C0-9652-9A45-5FF343E6ECAA}"/>
              </a:ext>
            </a:extLst>
          </p:cNvPr>
          <p:cNvCxnSpPr/>
          <p:nvPr/>
        </p:nvCxnSpPr>
        <p:spPr>
          <a:xfrm>
            <a:off x="7356391" y="4725144"/>
            <a:ext cx="239945" cy="72008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020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FEE2CBB-D6DB-57EC-36A9-69FE45F32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89" y="274638"/>
            <a:ext cx="8277311" cy="789855"/>
          </a:xfrm>
        </p:spPr>
        <p:txBody>
          <a:bodyPr>
            <a:normAutofit fontScale="90000"/>
          </a:bodyPr>
          <a:lstStyle/>
          <a:p>
            <a:r>
              <a:rPr lang="hu-H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Megvalósított </a:t>
            </a:r>
            <a:r>
              <a:rPr lang="hu-HU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</a:t>
            </a:r>
            <a:r>
              <a:rPr lang="hu-H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és NKA projektek</a:t>
            </a:r>
            <a:endParaRPr lang="hu-HU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5F373909-9751-EEAE-D5B4-61847D76F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2997259" cy="2481139"/>
          </a:xfr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FBA35CCB-8D2C-E914-AAF8-29DBF345E5FE}"/>
              </a:ext>
            </a:extLst>
          </p:cNvPr>
          <p:cNvSpPr txBox="1"/>
          <p:nvPr/>
        </p:nvSpPr>
        <p:spPr>
          <a:xfrm>
            <a:off x="3707904" y="1268760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VP6-19.2.1-78-8-21 kódszámú, Helyi fejlesztések támogatása –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 M Ft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NKA múzeum kerítés és tároló felújítása: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M Ft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kiállítás megújítása: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M Ft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TOP_Plusz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projekt vízszigetelés megvalósítását követően jó volt az időzítés)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5A8C3963-8EEB-1B3F-DB23-455820948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6"/>
            <a:ext cx="3707904" cy="247193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2AFE389B-2508-50CA-8F87-CCBC73ECA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7" y="4442436"/>
            <a:ext cx="2943834" cy="19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95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0375" y="783868"/>
            <a:ext cx="5407769" cy="1890470"/>
          </a:xfrm>
        </p:spPr>
        <p:txBody>
          <a:bodyPr>
            <a:noAutofit/>
          </a:bodyPr>
          <a:lstStyle/>
          <a:p>
            <a:pPr algn="l"/>
            <a:r>
              <a:rPr lang="hu-H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TOP-2.1.3-16-BK1-2021-00059</a:t>
            </a:r>
          </a:p>
          <a:p>
            <a:pPr algn="l"/>
            <a:r>
              <a:rPr lang="hu-H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„Belterületi vízrendezés Szalkszentmártonon”</a:t>
            </a:r>
          </a:p>
          <a:p>
            <a:pPr algn="l"/>
            <a:endParaRPr lang="hu-HU" sz="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 februárban mindkét területen befejeződtek a munkák. A tervezett fásítást nem tudtuk megvalósítani a projekten belül. (három ellenőrzésen vagyunk túl) </a:t>
            </a:r>
          </a:p>
          <a:p>
            <a:pPr algn="l"/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(MÁK, Közbeszerzési hatóság, IH)</a:t>
            </a:r>
          </a:p>
          <a:p>
            <a:pPr algn="l"/>
            <a:endParaRPr lang="hu-H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árkok takarítása nagyon fontos. Mindkét </a:t>
            </a:r>
            <a:r>
              <a:rPr lang="hu-H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öblözet</a:t>
            </a:r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esetén látható, hogy szükséges és fontos beruházás volt. </a:t>
            </a:r>
          </a:p>
        </p:txBody>
      </p:sp>
      <p:sp>
        <p:nvSpPr>
          <p:cNvPr id="15362" name="AutoShape 2" descr="KÃ©ptalÃ¡lat a kÃ¶vetkezÅre: âdigitÃ¡lis jÃ³lÃ©t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5ADC13DC-4E76-7B65-B92A-739B6D04C866}"/>
              </a:ext>
            </a:extLst>
          </p:cNvPr>
          <p:cNvSpPr txBox="1"/>
          <p:nvPr/>
        </p:nvSpPr>
        <p:spPr>
          <a:xfrm>
            <a:off x="-324544" y="26064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projekt – fenntartásba lépett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A1CA4F33-89F5-5C11-9C71-739C65EB2388}"/>
              </a:ext>
            </a:extLst>
          </p:cNvPr>
          <p:cNvSpPr txBox="1"/>
          <p:nvPr/>
        </p:nvSpPr>
        <p:spPr>
          <a:xfrm>
            <a:off x="5652121" y="2925457"/>
            <a:ext cx="4012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bányajáradák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bevallás 2023. </a:t>
            </a:r>
          </a:p>
          <a:p>
            <a:pPr marL="285750" indent="-285750">
              <a:buFontTx/>
              <a:buChar char="-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üzemeltetési engedély: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2024. év eleje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A665E6DC-A7CD-93BD-B8ED-1E96CB227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7" y="3848787"/>
            <a:ext cx="4013411" cy="300921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CB328C33-D5D7-F1E9-E534-F83337B9A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40" y="0"/>
            <a:ext cx="2195736" cy="292545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68DAF29-6FBF-BC34-3C38-D3DE6B11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48" y="3849100"/>
            <a:ext cx="4012795" cy="300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9553" y="116634"/>
            <a:ext cx="7918647" cy="288030"/>
          </a:xfrm>
        </p:spPr>
        <p:txBody>
          <a:bodyPr>
            <a:normAutofit fontScale="90000"/>
          </a:bodyPr>
          <a:lstStyle/>
          <a:p>
            <a:r>
              <a:rPr lang="hu-H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TOP_Plusz</a:t>
            </a:r>
            <a:r>
              <a:rPr lang="hu-H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projekt</a:t>
            </a:r>
            <a:endParaRPr lang="hu-HU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310986" y="836712"/>
            <a:ext cx="2293461" cy="576064"/>
          </a:xfrm>
        </p:spPr>
        <p:txBody>
          <a:bodyPr>
            <a:normAutofit/>
          </a:bodyPr>
          <a:lstStyle/>
          <a:p>
            <a:pPr algn="l"/>
            <a:endParaRPr lang="hu-H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AF3E96AE-CCEE-AFC0-AF08-7DC971C0BB78}"/>
              </a:ext>
            </a:extLst>
          </p:cNvPr>
          <p:cNvSpPr txBox="1"/>
          <p:nvPr/>
        </p:nvSpPr>
        <p:spPr>
          <a:xfrm>
            <a:off x="550786" y="1089610"/>
            <a:ext cx="399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TOP_Plusz-1.1.3-21-BK1-2022-00004 „Helyi és térségi turizmusfejlesztés” 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58AFED49-28AE-8E1C-AE2D-81DD52539116}"/>
              </a:ext>
            </a:extLst>
          </p:cNvPr>
          <p:cNvSpPr txBox="1"/>
          <p:nvPr/>
        </p:nvSpPr>
        <p:spPr>
          <a:xfrm>
            <a:off x="539553" y="2132855"/>
            <a:ext cx="6768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 és faanyagvédelmi restaurálás, gázkazán csere, tető tisztítása, javítása, festés, ivó helyiség új padló, áram teljesítménynövelés, csapadékvíz elvezetés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BA052ADA-3F1B-2B2F-DCA0-49DD2E5B13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06" y="2924944"/>
            <a:ext cx="2772063" cy="207846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4F3A5B44-D066-5C62-C8CB-7C77E8732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429000"/>
            <a:ext cx="3707904" cy="2780147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3B128AE9-FA94-70EA-25F0-1465D18421F0}"/>
              </a:ext>
            </a:extLst>
          </p:cNvPr>
          <p:cNvSpPr txBox="1"/>
          <p:nvPr/>
        </p:nvSpPr>
        <p:spPr>
          <a:xfrm>
            <a:off x="4716016" y="5157192"/>
            <a:ext cx="3888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Folyamatban: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eszközbeszerzés, kommunikáció  - séfek főznek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Hrúz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Mária konyhájában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FB2F718-D974-A9CF-01D0-E97D068A9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TOP_PLUSZ projekt 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FC1B9F8-652B-E600-6351-0826F1BF5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7638"/>
            <a:ext cx="8640960" cy="4874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1600" b="1" dirty="0"/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DF79167B-473A-045C-07D8-0B07EA19C636}"/>
              </a:ext>
            </a:extLst>
          </p:cNvPr>
          <p:cNvSpPr txBox="1"/>
          <p:nvPr/>
        </p:nvSpPr>
        <p:spPr>
          <a:xfrm>
            <a:off x="457200" y="1196752"/>
            <a:ext cx="74991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TOP_PLUSZ-1.2.3-21-BK1-2022-00019 – elkerülő, avagy gyűjtőút kiépítése a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Körtó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mellett </a:t>
            </a:r>
          </a:p>
          <a:p>
            <a:pPr marL="0" indent="0" algn="just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közbeszerzés után derül ki, mire elég az elnyert támogatás, ami bruttó 150 millió forint. Az engedély a teljes útszakaszra vonatkozik. A közbeszerzési eljárás a napokban fog zárulni. A jelenlegi információ szerint kb.  5/6 részre lesz elegendő a pályázati forrás. Igyekszünk mielőbb forrást találni a fennmaradó útszakaszra is. A munkát várhatóan májusban el fogják kezdeni és a nyáron be is fejezik. </a:t>
            </a:r>
            <a:endParaRPr 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Pályázatok - Hevesgép Kft.">
            <a:extLst>
              <a:ext uri="{FF2B5EF4-FFF2-40B4-BE49-F238E27FC236}">
                <a16:creationId xmlns:a16="http://schemas.microsoft.com/office/drawing/2014/main" xmlns="" id="{CE0C5082-38FD-310C-6CC3-EE0195E4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66769"/>
            <a:ext cx="2862167" cy="74088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6982F51E-E0D8-92FC-7637-A1E00E066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02961"/>
            <a:ext cx="3265591" cy="235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79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C080D11-631A-92C5-6291-A8CA02C7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Élhető település – köztéri mosdó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65C72FE6-4279-8AE9-CE20-442EA280B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hu-HU" sz="1800" b="1" dirty="0">
                <a:effectLst/>
                <a:latin typeface="Times New Roman" panose="02020603050405020304" pitchFamily="18" charset="0"/>
              </a:rPr>
              <a:t>TOP_Plusz-1.2.1-21-BK1-2022-00036               </a:t>
            </a:r>
          </a:p>
          <a:p>
            <a:pPr marL="0" indent="0" algn="just">
              <a:buNone/>
            </a:pP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Támogató okirat aláírására április első felében kerül sor</a:t>
            </a:r>
          </a:p>
          <a:p>
            <a:pPr algn="just">
              <a:buFontTx/>
              <a:buChar char="-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Lakossági felmérés előzte meg a tervezést. </a:t>
            </a:r>
          </a:p>
          <a:p>
            <a:pPr marL="0" indent="0" algn="just">
              <a:buNone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beadott pályázatban a piactér feletti terület, a virágüzlet melletti rész szerepel. A tervtanácshoz már egy másik helyszín </a:t>
            </a:r>
            <a:r>
              <a:rPr lang="hu-HU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hu-HU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továbbításra került: Pékbolttal szemben, a sütőüzem parkolója melletti füves terület. Itt talán nem annyira feltűnő helyen lenne, mégis közel mindenhez. Bízunk benne, hogy még ebben az évben elkészül. (közmű bekötések….?)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3076" name="Picture 4" descr="SZP-AD-12 WC épület">
            <a:extLst>
              <a:ext uri="{FF2B5EF4-FFF2-40B4-BE49-F238E27FC236}">
                <a16:creationId xmlns:a16="http://schemas.microsoft.com/office/drawing/2014/main" xmlns="" id="{D80453B3-D044-8FA3-0F5B-D75735E2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2" y="3789040"/>
            <a:ext cx="3962498" cy="26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ZP-AD-12 WC épület">
            <a:extLst>
              <a:ext uri="{FF2B5EF4-FFF2-40B4-BE49-F238E27FC236}">
                <a16:creationId xmlns:a16="http://schemas.microsoft.com/office/drawing/2014/main" xmlns="" id="{883C83ED-5571-C359-D4A4-8948EE87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02" y="3810992"/>
            <a:ext cx="3962498" cy="26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402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2B94B5F9-7F0A-3A37-4B8B-13E9C050F029}"/>
              </a:ext>
            </a:extLst>
          </p:cNvPr>
          <p:cNvSpPr txBox="1"/>
          <p:nvPr/>
        </p:nvSpPr>
        <p:spPr>
          <a:xfrm>
            <a:off x="808374" y="116632"/>
            <a:ext cx="6931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Összefogás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70449F0D-B260-BB5B-FD05-234FC2340F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93" y="2936531"/>
            <a:ext cx="3583236" cy="228538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8C8C2D65-E9AD-89EC-DF16-07A135057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96" y="861922"/>
            <a:ext cx="3064688" cy="183370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4CD7EE45-823F-4016-C89A-7490BF103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5" y="908720"/>
            <a:ext cx="3226399" cy="181485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79D2DFF2-5FE1-6150-3AE5-9EED4C4528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" y="2869327"/>
            <a:ext cx="3226399" cy="2419799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F3F1E264-7D36-3495-FDC8-D0362FE480FE}"/>
              </a:ext>
            </a:extLst>
          </p:cNvPr>
          <p:cNvSpPr txBox="1"/>
          <p:nvPr/>
        </p:nvSpPr>
        <p:spPr>
          <a:xfrm>
            <a:off x="971600" y="5289126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0" i="0" dirty="0">
                <a:solidFill>
                  <a:srgbClr val="2623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Azt mondják mindenkinek megvan a maga baja, és mindenkinek a sajátja a legnagyobb. Szerencsére nálunk nem így van!</a:t>
            </a:r>
          </a:p>
          <a:p>
            <a:pPr algn="ctr"/>
            <a:r>
              <a:rPr lang="hu-HU" sz="2000" b="0" i="0" dirty="0">
                <a:solidFill>
                  <a:srgbClr val="2623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Több tűzeset történt</a:t>
            </a:r>
            <a:r>
              <a:rPr lang="hu-HU" sz="2000" dirty="0">
                <a:solidFill>
                  <a:srgbClr val="2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b="0" i="0" dirty="0">
                <a:solidFill>
                  <a:srgbClr val="2623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péld</a:t>
            </a:r>
            <a:r>
              <a:rPr lang="hu-HU" sz="2000" dirty="0">
                <a:solidFill>
                  <a:srgbClr val="2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aértékű a segítő szándék. Szállásadó szomszéd, ügyintézésben segítségnyújtás, adományok stb. </a:t>
            </a:r>
            <a:endParaRPr lang="hu-HU" sz="2000" b="0" i="0" dirty="0">
              <a:solidFill>
                <a:srgbClr val="2623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928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89EB19C-9AA8-6465-6D42-CE88EE61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u-HU" sz="6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2D93EE3-761A-DE8A-1A66-8491FF1F5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sz="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6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figyelmet!</a:t>
            </a:r>
          </a:p>
          <a:p>
            <a:pPr algn="ctr"/>
            <a:endParaRPr lang="hu-HU" dirty="0"/>
          </a:p>
          <a:p>
            <a:pPr marL="0" indent="0" algn="ctr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Gulyásné Horváth Tünde </a:t>
            </a:r>
          </a:p>
          <a:p>
            <a:pPr marL="0" indent="0" algn="ctr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polgármester</a:t>
            </a:r>
          </a:p>
        </p:txBody>
      </p:sp>
    </p:spTree>
    <p:extLst>
      <p:ext uri="{BB962C8B-B14F-4D97-AF65-F5344CB8AC3E}">
        <p14:creationId xmlns:p14="http://schemas.microsoft.com/office/powerpoint/2010/main" val="1634083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44047C9-C7DC-CEB5-3D00-FA160311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34082"/>
          </a:xfrm>
        </p:spPr>
        <p:txBody>
          <a:bodyPr>
            <a:noAutofit/>
          </a:bodyPr>
          <a:lstStyle/>
          <a:p>
            <a:r>
              <a:rPr lang="hu-HU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Elérhetőségek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2C87688E-B82E-57B4-B2F1-43AE40CDC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5"/>
            <a:ext cx="8640960" cy="4968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Szalkszentmárton Köszég Önkormányzata </a:t>
            </a:r>
          </a:p>
          <a:p>
            <a:pPr marL="0" indent="0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6086 Szalkszentmárton, Jókai u. 2. 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1923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Tel.: </a:t>
            </a:r>
            <a:r>
              <a:rPr lang="hu-HU" sz="2800" b="0" i="0" dirty="0">
                <a:solidFill>
                  <a:srgbClr val="1923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(76) 850-550</a:t>
            </a:r>
          </a:p>
          <a:p>
            <a:pPr marL="0" indent="0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Weboldal: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https://szalkszentmarton.hu/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Ügyfélfogadási időben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 lehetőség személyes ügyintézésre. Javasolt telefonon időpontot egyeztetni. (online meeting, továbbképzés, szabadság stb.) </a:t>
            </a:r>
          </a:p>
          <a:p>
            <a:pPr marL="0" indent="0" algn="ctr">
              <a:buNone/>
            </a:pPr>
            <a:endParaRPr lang="hu-H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Igyekszünk mindenkit meghallgatni és segíteni.</a:t>
            </a:r>
          </a:p>
          <a:p>
            <a:pPr marL="0" indent="0">
              <a:buNone/>
            </a:pPr>
            <a:r>
              <a:rPr lang="hu-HU" dirty="0"/>
              <a:t>                                      </a:t>
            </a:r>
          </a:p>
          <a:p>
            <a:pPr marL="0" indent="0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hu-H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 áll módunkban válaszolni!!!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8A76E11A-65AB-0DF7-1125-6AAA23738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56" y="1268760"/>
            <a:ext cx="2232248" cy="167418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2FEB2AB-0B2F-73B2-F451-418E3303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73216"/>
            <a:ext cx="2890664" cy="10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33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3448D82-6452-3A9B-DFA7-C838E495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Polgármesteri Hivatal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xmlns="" id="{9FB4BC02-70F6-46E2-FBBE-AB9115C56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7" y="1600200"/>
            <a:ext cx="7185285" cy="4525963"/>
          </a:xfrm>
        </p:spPr>
      </p:pic>
    </p:spTree>
    <p:extLst>
      <p:ext uri="{BB962C8B-B14F-4D97-AF65-F5344CB8AC3E}">
        <p14:creationId xmlns:p14="http://schemas.microsoft.com/office/powerpoint/2010/main" val="70421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76D9CB7-7CC7-9B7D-087A-6311EA17A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Képviselő testület 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1D45446E-A102-6E78-AEAB-E1ED90252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10546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Gulyásné Horváth Tünde polgármester</a:t>
            </a:r>
          </a:p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Kovácsné dr. Weisz Boglárka alpolgármester</a:t>
            </a:r>
          </a:p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Bebők Lajos</a:t>
            </a:r>
          </a:p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Kerner Erzsébet</a:t>
            </a:r>
          </a:p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Pálinkás Gyuláné</a:t>
            </a:r>
          </a:p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Szabó Árpád </a:t>
            </a:r>
          </a:p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Szabó Gáborné</a:t>
            </a:r>
          </a:p>
          <a:p>
            <a:pPr marL="0" indent="0">
              <a:buNone/>
            </a:pP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Elérhetőségek a weboldalon!</a:t>
            </a:r>
          </a:p>
        </p:txBody>
      </p:sp>
    </p:spTree>
    <p:extLst>
      <p:ext uri="{BB962C8B-B14F-4D97-AF65-F5344CB8AC3E}">
        <p14:creationId xmlns:p14="http://schemas.microsoft.com/office/powerpoint/2010/main" val="3778956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55AA049-F20C-3DAE-CFC3-DCFC9626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Intézmények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640A7F1C-410B-72CF-156A-4070A3F53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Önálló intézmény:</a:t>
            </a:r>
          </a:p>
          <a:p>
            <a:pPr marL="0" indent="0"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Szalkszentmártoni Bóbita Óvoda és Minibölcsőde </a:t>
            </a:r>
          </a:p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Hivatalhoz tartozik: 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Konyha (Szalkszentmártoni Polgármesteri Hivatal)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Önkormányzathoz tartozik: 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Könyvtár, Művelődési Ház, Emlékkiállítás, Védőnői szolgálat, önkormányzati dolgozók (karbantartás, takarítás) </a:t>
            </a:r>
          </a:p>
          <a:p>
            <a:pPr marL="0" indent="0">
              <a:buNone/>
            </a:pP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Elérhetőségek a weboldalon!</a:t>
            </a:r>
          </a:p>
          <a:p>
            <a:pPr marL="0" indent="0">
              <a:buNone/>
            </a:pPr>
            <a:r>
              <a:rPr lang="hu-H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Ügysegéd: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hetente egy alkalommal, </a:t>
            </a:r>
          </a:p>
          <a:p>
            <a:pPr marL="0" indent="0"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szerda délelőtt a hivatalban érhető el. </a:t>
            </a:r>
          </a:p>
          <a:p>
            <a:pPr marL="0" indent="0"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Évente általában egy alkalommal </a:t>
            </a:r>
          </a:p>
          <a:p>
            <a:pPr marL="0" indent="0"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KAB busz is a településre érkezik</a:t>
            </a:r>
          </a:p>
          <a:p>
            <a:pPr marL="0" indent="0">
              <a:buNone/>
            </a:pP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2024. április 17. a következő időpont</a:t>
            </a:r>
          </a:p>
        </p:txBody>
      </p:sp>
      <p:pic>
        <p:nvPicPr>
          <p:cNvPr id="5122" name="Picture 2" descr="Kormányhivatali Ügysegéd | galgaguta.hu">
            <a:extLst>
              <a:ext uri="{FF2B5EF4-FFF2-40B4-BE49-F238E27FC236}">
                <a16:creationId xmlns:a16="http://schemas.microsoft.com/office/drawing/2014/main" xmlns="" id="{35FF54FA-2EA7-1709-CB72-BE9A7559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44" y="407707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342DC587-2FA2-E595-5493-DAC4650E1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861048"/>
            <a:ext cx="2020131" cy="285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8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9266E08-00F0-7E34-4CF6-AAD16549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Egyéb szervezetek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2AE38478-5695-4DAA-8EC5-09EA1245E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35" y="1124744"/>
            <a:ext cx="8418165" cy="50014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3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Köteles polgári védelmi szolgálat </a:t>
            </a:r>
          </a:p>
          <a:p>
            <a:pPr marL="0" indent="0" algn="just">
              <a:buNone/>
            </a:pPr>
            <a:r>
              <a:rPr lang="hu-HU" sz="2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polgári védelmi szervezetek létrehozását, illetve az állampolgárok beosztását és felkészítését a katasztrófavédelem és az önkormányzatok közösen végzik, a 2011. évi CXXVIII törvény alapján. A veszélyhelyzetekre készített dokumentumrendszerek és a polgári védelmi szervezetek megalakításán kívül fontos feladat még a lakossági riasztórendszerek üzemeltetése, karbantartása. Egy bekövetkezett katasztrófa során ezek az eszközök emberek ezreinek az életét menthetik meg, így rendkívül fontos, hogy mindig használatra kész állapotban legyenek.</a:t>
            </a:r>
          </a:p>
          <a:p>
            <a:pPr marL="0" indent="0" algn="just">
              <a:buNone/>
            </a:pPr>
            <a:r>
              <a:rPr lang="hu-HU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Díszes meghívót nem küldhetünk – katonai szervezet, így beosztó határozat az értesítés </a:t>
            </a:r>
          </a:p>
          <a:p>
            <a:pPr marL="0" indent="0" algn="just">
              <a:buNone/>
            </a:pPr>
            <a:endParaRPr lang="hu-H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112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7CA4F91E-58AC-69D3-99A9-06EDD832CB49}"/>
              </a:ext>
            </a:extLst>
          </p:cNvPr>
          <p:cNvSpPr txBox="1"/>
          <p:nvPr/>
        </p:nvSpPr>
        <p:spPr>
          <a:xfrm>
            <a:off x="323528" y="26064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Választások 2024  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2F673787-64FF-7417-D24D-07CC56B7881C}"/>
              </a:ext>
            </a:extLst>
          </p:cNvPr>
          <p:cNvSpPr txBox="1"/>
          <p:nvPr/>
        </p:nvSpPr>
        <p:spPr>
          <a:xfrm>
            <a:off x="323528" y="2132856"/>
            <a:ext cx="8496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 algn="ctr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2024. június 9. </a:t>
            </a:r>
          </a:p>
          <a:p>
            <a:pPr algn="ctr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Weboldalunkon a rendelkezésre álló legfrissebb információ megtalálható a témában is.  </a:t>
            </a:r>
          </a:p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5B5B83CC-5FB9-B35C-6A51-36FB0084FA28}"/>
              </a:ext>
            </a:extLst>
          </p:cNvPr>
          <p:cNvSpPr txBox="1"/>
          <p:nvPr/>
        </p:nvSpPr>
        <p:spPr>
          <a:xfrm>
            <a:off x="539552" y="5486883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marcali.hu - Választás 2024">
            <a:extLst>
              <a:ext uri="{FF2B5EF4-FFF2-40B4-BE49-F238E27FC236}">
                <a16:creationId xmlns:a16="http://schemas.microsoft.com/office/drawing/2014/main" xmlns="" id="{F8F1EC3B-C8EF-A2F3-E2E7-44A3087D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49862"/>
            <a:ext cx="38385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4E7BC3DA-416F-82B4-B484-E53652D00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56" y="3534126"/>
            <a:ext cx="5364088" cy="30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30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93C77E84-6340-BAE3-FBCD-9EFB6F5EB060}"/>
              </a:ext>
            </a:extLst>
          </p:cNvPr>
          <p:cNvSpPr txBox="1"/>
          <p:nvPr/>
        </p:nvSpPr>
        <p:spPr>
          <a:xfrm>
            <a:off x="2267744" y="260648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Közszolgáltatások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301850A5-014D-F959-D1CC-3AD804DBDA4C}"/>
              </a:ext>
            </a:extLst>
          </p:cNvPr>
          <p:cNvSpPr txBox="1"/>
          <p:nvPr/>
        </p:nvSpPr>
        <p:spPr>
          <a:xfrm>
            <a:off x="323528" y="1050995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Weboldalunkon változás esetén folyamatosan frissítjük az elérhetőségeket, adatokat. </a:t>
            </a:r>
          </a:p>
          <a:p>
            <a:endParaRPr lang="hu-H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Elektromos és elektronikai hulladékgyűjtés:</a:t>
            </a:r>
          </a:p>
          <a:p>
            <a:endParaRPr lang="hu-H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nagy érdeklődésre tekintettel 2024-ben két alkalommal</a:t>
            </a:r>
          </a:p>
          <a:p>
            <a:endParaRPr lang="hu-H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-február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szeptember-október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2885A367-FAA3-8231-1CE3-220D6799D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08" y="3291408"/>
            <a:ext cx="2465584" cy="328498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350F3958-C091-1F69-BC25-727BED18D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97" y="1856914"/>
            <a:ext cx="2526375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05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1320</Words>
  <Application>Microsoft Office PowerPoint</Application>
  <PresentationFormat>Diavetítés a képernyőre (4:3 oldalarány)</PresentationFormat>
  <Paragraphs>229</Paragraphs>
  <Slides>29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0" baseType="lpstr">
      <vt:lpstr>Office-téma</vt:lpstr>
      <vt:lpstr>Közmeghallgatás  2024. </vt:lpstr>
      <vt:lpstr> Közmeghallgatás 2024.   </vt:lpstr>
      <vt:lpstr>Elérhetőségek</vt:lpstr>
      <vt:lpstr>Polgármesteri Hivatal</vt:lpstr>
      <vt:lpstr>Képviselő testület </vt:lpstr>
      <vt:lpstr>Intézmények</vt:lpstr>
      <vt:lpstr>Egyéb szervezetek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Fejlesztések- gyalogátkelő  </vt:lpstr>
      <vt:lpstr>            </vt:lpstr>
      <vt:lpstr>PowerPoint bemutató</vt:lpstr>
      <vt:lpstr>Megvalósított Leader és NKA projektek</vt:lpstr>
      <vt:lpstr>PowerPoint bemutató</vt:lpstr>
      <vt:lpstr> TOP_Plusz  projekt</vt:lpstr>
      <vt:lpstr>TOP_PLUSZ projekt  </vt:lpstr>
      <vt:lpstr>Élhető település – köztéri mosdó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Pályázati beszámoló 2018. november 5.</dc:title>
  <dc:creator>Edina</dc:creator>
  <cp:lastModifiedBy>Könyvtár</cp:lastModifiedBy>
  <cp:revision>601</cp:revision>
  <cp:lastPrinted>2024-03-25T15:05:09Z</cp:lastPrinted>
  <dcterms:created xsi:type="dcterms:W3CDTF">2018-10-31T11:44:02Z</dcterms:created>
  <dcterms:modified xsi:type="dcterms:W3CDTF">2024-04-19T12:07:10Z</dcterms:modified>
</cp:coreProperties>
</file>